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6" r:id="rId5"/>
    <p:sldId id="268" r:id="rId6"/>
    <p:sldId id="269" r:id="rId7"/>
    <p:sldId id="270" r:id="rId8"/>
    <p:sldId id="271" r:id="rId9"/>
    <p:sldId id="27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B920F"/>
    <a:srgbClr val="D4971E"/>
    <a:srgbClr val="B87D26"/>
    <a:srgbClr val="CD439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chemeClr val="tx1"/>
                </a:solidFill>
              </a:rPr>
              <a:t>Почему вы держите комнатные растения?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Почему вы держите комнатные растения?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Часть интерьера</c:v>
                </c:pt>
                <c:pt idx="1">
                  <c:v>Нравится ухаживать </c:v>
                </c:pt>
                <c:pt idx="2">
                  <c:v>Применение в лечебных целях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48</c:v>
                </c:pt>
                <c:pt idx="1">
                  <c:v>35</c:v>
                </c:pt>
                <c:pt idx="2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0CD-47BD-BDDA-2EEE4EB137D6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знаете о пользе комнатных растений?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Очищают воздух</c:v>
                </c:pt>
                <c:pt idx="1">
                  <c:v>Положительно влияют на физическое здоровье человека</c:v>
                </c:pt>
                <c:pt idx="2">
                  <c:v>Другое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72</c:v>
                </c:pt>
                <c:pt idx="1">
                  <c:v>22</c:v>
                </c:pt>
                <c:pt idx="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0A-47CD-B642-441B3E06B1BC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знаете о вреде комнатных растений?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Выделяют аллергены</c:v>
                </c:pt>
                <c:pt idx="1">
                  <c:v>Скапливают на листьях пыль</c:v>
                </c:pt>
                <c:pt idx="2">
                  <c:v>Другое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51</c:v>
                </c:pt>
                <c:pt idx="1">
                  <c:v>34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6A-4979-AA15-E07313741654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комнатных растений в доме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Лист1!$A$2:$A$4</c:f>
              <c:strCache>
                <c:ptCount val="3"/>
                <c:pt idx="0">
                  <c:v>Нет растений</c:v>
                </c:pt>
                <c:pt idx="1">
                  <c:v>Не более восьми</c:v>
                </c:pt>
                <c:pt idx="2">
                  <c:v>Больше восьми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</c:v>
                </c:pt>
                <c:pt idx="1">
                  <c:v>48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87-4D28-9157-F500444455FC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91ED98-50A6-4A02-9922-6FC6B8D55D0C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4789A7F7-B6B0-4056-AA46-3D0E32DD07EB}">
      <dgm:prSet phldrT="[Текст]" custT="1"/>
      <dgm:spPr/>
      <dgm:t>
        <a:bodyPr/>
        <a:lstStyle/>
        <a:p>
          <a:r>
            <a:rPr lang="ru-RU" sz="2000" b="0" i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Возбуждают, бодрят, повышают работоспособность и снижают утомление</a:t>
          </a:r>
        </a:p>
      </dgm:t>
    </dgm:pt>
    <dgm:pt modelId="{8F2AEE02-D42A-480B-A271-F1456E342FB8}" type="parTrans" cxnId="{C1C59C73-5186-43F4-A01B-D215084B390F}">
      <dgm:prSet/>
      <dgm:spPr/>
      <dgm:t>
        <a:bodyPr/>
        <a:lstStyle/>
        <a:p>
          <a:endParaRPr lang="ru-RU"/>
        </a:p>
      </dgm:t>
    </dgm:pt>
    <dgm:pt modelId="{A4F939E4-0BA0-4FD1-9614-C04C339BB06E}" type="sibTrans" cxnId="{C1C59C73-5186-43F4-A01B-D215084B390F}">
      <dgm:prSet/>
      <dgm:spPr/>
      <dgm:t>
        <a:bodyPr/>
        <a:lstStyle/>
        <a:p>
          <a:endParaRPr lang="ru-RU"/>
        </a:p>
      </dgm:t>
    </dgm:pt>
    <dgm:pt modelId="{6185B530-F201-45CB-A21F-48BFD9B0A40F}">
      <dgm:prSet phldrT="[Текст]" custT="1"/>
      <dgm:spPr/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Устраняют грусть и меланхолию</a:t>
          </a:r>
        </a:p>
      </dgm:t>
    </dgm:pt>
    <dgm:pt modelId="{25B4FD44-D2D3-4ACC-998D-EF2693C8D368}" type="parTrans" cxnId="{36463658-1995-4F8A-8FD9-B51C621CEB8A}">
      <dgm:prSet/>
      <dgm:spPr/>
      <dgm:t>
        <a:bodyPr/>
        <a:lstStyle/>
        <a:p>
          <a:endParaRPr lang="ru-RU"/>
        </a:p>
      </dgm:t>
    </dgm:pt>
    <dgm:pt modelId="{7DE19834-660B-40AC-90F0-00AF9DFCB3A7}" type="sibTrans" cxnId="{36463658-1995-4F8A-8FD9-B51C621CEB8A}">
      <dgm:prSet/>
      <dgm:spPr/>
      <dgm:t>
        <a:bodyPr/>
        <a:lstStyle/>
        <a:p>
          <a:endParaRPr lang="ru-RU"/>
        </a:p>
      </dgm:t>
    </dgm:pt>
    <dgm:pt modelId="{B1E5B9CA-87E3-4D58-BBB9-BDC3250A9382}">
      <dgm:prSet phldrT="[Текст]" custT="1"/>
      <dgm:spPr/>
      <dgm:t>
        <a:bodyPr/>
        <a:lstStyle/>
        <a:p>
          <a:r>
            <a: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Тонизирует и лечит депрессию</a:t>
          </a:r>
        </a:p>
      </dgm:t>
    </dgm:pt>
    <dgm:pt modelId="{772EDC82-858D-4F90-9002-4191665C21AE}" type="parTrans" cxnId="{D9AE855D-0C8E-400E-8595-D2CEE7FC6A0A}">
      <dgm:prSet/>
      <dgm:spPr/>
      <dgm:t>
        <a:bodyPr/>
        <a:lstStyle/>
        <a:p>
          <a:endParaRPr lang="ru-RU"/>
        </a:p>
      </dgm:t>
    </dgm:pt>
    <dgm:pt modelId="{0FC5A946-8BC5-4975-A99A-6776A0046834}" type="sibTrans" cxnId="{D9AE855D-0C8E-400E-8595-D2CEE7FC6A0A}">
      <dgm:prSet/>
      <dgm:spPr/>
      <dgm:t>
        <a:bodyPr/>
        <a:lstStyle/>
        <a:p>
          <a:endParaRPr lang="ru-RU"/>
        </a:p>
      </dgm:t>
    </dgm:pt>
    <dgm:pt modelId="{823ED9B7-3B50-470A-80C3-37B050B25418}">
      <dgm:prSet custT="1"/>
      <dgm:spPr/>
      <dgm:t>
        <a:bodyPr/>
        <a:lstStyle/>
        <a:p>
          <a:r>
            <a: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Успокаивают нервную систему и способствуют быстрому восстановлению работоспособности</a:t>
          </a:r>
        </a:p>
      </dgm:t>
    </dgm:pt>
    <dgm:pt modelId="{25DBA1FD-E542-4C64-9A89-07AA42CF643B}" type="parTrans" cxnId="{B0FD4614-39D1-4007-A5E2-65059D297888}">
      <dgm:prSet/>
      <dgm:spPr/>
    </dgm:pt>
    <dgm:pt modelId="{9DE1941B-F888-4F21-B109-F558126B80D1}" type="sibTrans" cxnId="{B0FD4614-39D1-4007-A5E2-65059D297888}">
      <dgm:prSet/>
      <dgm:spPr/>
    </dgm:pt>
    <dgm:pt modelId="{48B6E104-1E75-4ECC-A51B-A24295C76B11}" type="pres">
      <dgm:prSet presAssocID="{5391ED98-50A6-4A02-9922-6FC6B8D55D0C}" presName="linearFlow" presStyleCnt="0">
        <dgm:presLayoutVars>
          <dgm:dir/>
          <dgm:resizeHandles val="exact"/>
        </dgm:presLayoutVars>
      </dgm:prSet>
      <dgm:spPr/>
    </dgm:pt>
    <dgm:pt modelId="{926D74C6-CB6A-47BA-BC01-B9AC224EF297}" type="pres">
      <dgm:prSet presAssocID="{4789A7F7-B6B0-4056-AA46-3D0E32DD07EB}" presName="composite" presStyleCnt="0"/>
      <dgm:spPr/>
    </dgm:pt>
    <dgm:pt modelId="{570EF60D-7268-4557-9510-5ED19EF9A5B9}" type="pres">
      <dgm:prSet presAssocID="{4789A7F7-B6B0-4056-AA46-3D0E32DD07EB}" presName="imgShp" presStyleLbl="fgImgPlace1" presStyleIdx="0" presStyleCnt="4"/>
      <dgm:spPr>
        <a:solidFill>
          <a:srgbClr val="FF0000"/>
        </a:solidFill>
      </dgm:spPr>
    </dgm:pt>
    <dgm:pt modelId="{90FDCDDA-265D-4892-B879-49DBEA69C74A}" type="pres">
      <dgm:prSet presAssocID="{4789A7F7-B6B0-4056-AA46-3D0E32DD07EB}" presName="txShp" presStyleLbl="node1" presStyleIdx="0" presStyleCnt="4" custLinFactNeighborX="-429" custLinFactNeighborY="-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6C5FF-2B1C-4D85-A0E0-C00E21E38726}" type="pres">
      <dgm:prSet presAssocID="{A4F939E4-0BA0-4FD1-9614-C04C339BB06E}" presName="spacing" presStyleCnt="0"/>
      <dgm:spPr/>
    </dgm:pt>
    <dgm:pt modelId="{AAEE71DB-BE61-4199-97CA-5B944D18DEA7}" type="pres">
      <dgm:prSet presAssocID="{823ED9B7-3B50-470A-80C3-37B050B25418}" presName="composite" presStyleCnt="0"/>
      <dgm:spPr/>
    </dgm:pt>
    <dgm:pt modelId="{3B76D635-D732-4DE5-A19C-75A7CD066879}" type="pres">
      <dgm:prSet presAssocID="{823ED9B7-3B50-470A-80C3-37B050B25418}" presName="imgShp" presStyleLbl="fgImgPlace1" presStyleIdx="1" presStyleCnt="4"/>
      <dgm:spPr>
        <a:solidFill>
          <a:schemeClr val="accent2">
            <a:lumMod val="75000"/>
          </a:schemeClr>
        </a:solidFill>
      </dgm:spPr>
    </dgm:pt>
    <dgm:pt modelId="{291415A4-F14C-45E3-9B10-A836DE5D695A}" type="pres">
      <dgm:prSet presAssocID="{823ED9B7-3B50-470A-80C3-37B050B25418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2ADD02-8EA2-4262-8876-4FE6B03ED2AC}" type="pres">
      <dgm:prSet presAssocID="{9DE1941B-F888-4F21-B109-F558126B80D1}" presName="spacing" presStyleCnt="0"/>
      <dgm:spPr/>
    </dgm:pt>
    <dgm:pt modelId="{B1A50973-1519-4963-BF8A-710E20D9B16C}" type="pres">
      <dgm:prSet presAssocID="{6185B530-F201-45CB-A21F-48BFD9B0A40F}" presName="composite" presStyleCnt="0"/>
      <dgm:spPr/>
    </dgm:pt>
    <dgm:pt modelId="{90227EC4-A269-4BD1-9CF2-A8C70D064C2A}" type="pres">
      <dgm:prSet presAssocID="{6185B530-F201-45CB-A21F-48BFD9B0A40F}" presName="imgShp" presStyleLbl="fgImgPlace1" presStyleIdx="2" presStyleCnt="4"/>
      <dgm:spPr>
        <a:solidFill>
          <a:srgbClr val="CD4392"/>
        </a:solidFill>
      </dgm:spPr>
    </dgm:pt>
    <dgm:pt modelId="{864A1C76-F4E8-41BE-BF40-B7366C9F5E19}" type="pres">
      <dgm:prSet presAssocID="{6185B530-F201-45CB-A21F-48BFD9B0A40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3BEA7-3A53-4FBA-8E23-0E028ACAFC0E}" type="pres">
      <dgm:prSet presAssocID="{7DE19834-660B-40AC-90F0-00AF9DFCB3A7}" presName="spacing" presStyleCnt="0"/>
      <dgm:spPr/>
    </dgm:pt>
    <dgm:pt modelId="{7227BC14-D09A-48CC-82F5-F88EE43DC098}" type="pres">
      <dgm:prSet presAssocID="{B1E5B9CA-87E3-4D58-BBB9-BDC3250A9382}" presName="composite" presStyleCnt="0"/>
      <dgm:spPr/>
    </dgm:pt>
    <dgm:pt modelId="{CD2382D5-E3FF-447A-8758-D54B518D9A81}" type="pres">
      <dgm:prSet presAssocID="{B1E5B9CA-87E3-4D58-BBB9-BDC3250A9382}" presName="imgShp" presStyleLbl="fgImgPlace1" presStyleIdx="3" presStyleCnt="4"/>
      <dgm:spPr>
        <a:solidFill>
          <a:srgbClr val="DB920F"/>
        </a:solidFill>
      </dgm:spPr>
    </dgm:pt>
    <dgm:pt modelId="{E8F12E4A-944A-4BA0-A858-5F0D955CA5BA}" type="pres">
      <dgm:prSet presAssocID="{B1E5B9CA-87E3-4D58-BBB9-BDC3250A938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C59C73-5186-43F4-A01B-D215084B390F}" srcId="{5391ED98-50A6-4A02-9922-6FC6B8D55D0C}" destId="{4789A7F7-B6B0-4056-AA46-3D0E32DD07EB}" srcOrd="0" destOrd="0" parTransId="{8F2AEE02-D42A-480B-A271-F1456E342FB8}" sibTransId="{A4F939E4-0BA0-4FD1-9614-C04C339BB06E}"/>
    <dgm:cxn modelId="{AC63F4B1-9827-4673-B8F3-2C099B8EFC3B}" type="presOf" srcId="{B1E5B9CA-87E3-4D58-BBB9-BDC3250A9382}" destId="{E8F12E4A-944A-4BA0-A858-5F0D955CA5BA}" srcOrd="0" destOrd="0" presId="urn:microsoft.com/office/officeart/2005/8/layout/vList3#1"/>
    <dgm:cxn modelId="{D9AE855D-0C8E-400E-8595-D2CEE7FC6A0A}" srcId="{5391ED98-50A6-4A02-9922-6FC6B8D55D0C}" destId="{B1E5B9CA-87E3-4D58-BBB9-BDC3250A9382}" srcOrd="3" destOrd="0" parTransId="{772EDC82-858D-4F90-9002-4191665C21AE}" sibTransId="{0FC5A946-8BC5-4975-A99A-6776A0046834}"/>
    <dgm:cxn modelId="{59A559F8-98A6-475C-A982-1638B5FB3ACB}" type="presOf" srcId="{6185B530-F201-45CB-A21F-48BFD9B0A40F}" destId="{864A1C76-F4E8-41BE-BF40-B7366C9F5E19}" srcOrd="0" destOrd="0" presId="urn:microsoft.com/office/officeart/2005/8/layout/vList3#1"/>
    <dgm:cxn modelId="{26F5659D-3864-4BA5-9B75-F84796205B96}" type="presOf" srcId="{823ED9B7-3B50-470A-80C3-37B050B25418}" destId="{291415A4-F14C-45E3-9B10-A836DE5D695A}" srcOrd="0" destOrd="0" presId="urn:microsoft.com/office/officeart/2005/8/layout/vList3#1"/>
    <dgm:cxn modelId="{B4F76211-E4E8-4C8B-AB1F-694DD9B2E909}" type="presOf" srcId="{5391ED98-50A6-4A02-9922-6FC6B8D55D0C}" destId="{48B6E104-1E75-4ECC-A51B-A24295C76B11}" srcOrd="0" destOrd="0" presId="urn:microsoft.com/office/officeart/2005/8/layout/vList3#1"/>
    <dgm:cxn modelId="{0E3BF969-B557-41DD-BD81-307CD8C30E0E}" type="presOf" srcId="{4789A7F7-B6B0-4056-AA46-3D0E32DD07EB}" destId="{90FDCDDA-265D-4892-B879-49DBEA69C74A}" srcOrd="0" destOrd="0" presId="urn:microsoft.com/office/officeart/2005/8/layout/vList3#1"/>
    <dgm:cxn modelId="{B0FD4614-39D1-4007-A5E2-65059D297888}" srcId="{5391ED98-50A6-4A02-9922-6FC6B8D55D0C}" destId="{823ED9B7-3B50-470A-80C3-37B050B25418}" srcOrd="1" destOrd="0" parTransId="{25DBA1FD-E542-4C64-9A89-07AA42CF643B}" sibTransId="{9DE1941B-F888-4F21-B109-F558126B80D1}"/>
    <dgm:cxn modelId="{36463658-1995-4F8A-8FD9-B51C621CEB8A}" srcId="{5391ED98-50A6-4A02-9922-6FC6B8D55D0C}" destId="{6185B530-F201-45CB-A21F-48BFD9B0A40F}" srcOrd="2" destOrd="0" parTransId="{25B4FD44-D2D3-4ACC-998D-EF2693C8D368}" sibTransId="{7DE19834-660B-40AC-90F0-00AF9DFCB3A7}"/>
    <dgm:cxn modelId="{070CF755-B1E2-4C33-A2F0-0BDDB2D1C32E}" type="presParOf" srcId="{48B6E104-1E75-4ECC-A51B-A24295C76B11}" destId="{926D74C6-CB6A-47BA-BC01-B9AC224EF297}" srcOrd="0" destOrd="0" presId="urn:microsoft.com/office/officeart/2005/8/layout/vList3#1"/>
    <dgm:cxn modelId="{33B6E7D5-5DA4-4AEF-97C3-73784DFEFE04}" type="presParOf" srcId="{926D74C6-CB6A-47BA-BC01-B9AC224EF297}" destId="{570EF60D-7268-4557-9510-5ED19EF9A5B9}" srcOrd="0" destOrd="0" presId="urn:microsoft.com/office/officeart/2005/8/layout/vList3#1"/>
    <dgm:cxn modelId="{A04B72A1-0545-409C-BCB6-D31ECD1AA172}" type="presParOf" srcId="{926D74C6-CB6A-47BA-BC01-B9AC224EF297}" destId="{90FDCDDA-265D-4892-B879-49DBEA69C74A}" srcOrd="1" destOrd="0" presId="urn:microsoft.com/office/officeart/2005/8/layout/vList3#1"/>
    <dgm:cxn modelId="{D5C27E04-C299-4657-AF76-C649F14825FB}" type="presParOf" srcId="{48B6E104-1E75-4ECC-A51B-A24295C76B11}" destId="{E7A6C5FF-2B1C-4D85-A0E0-C00E21E38726}" srcOrd="1" destOrd="0" presId="urn:microsoft.com/office/officeart/2005/8/layout/vList3#1"/>
    <dgm:cxn modelId="{405AA9FF-BA69-49BC-9A52-04C80C79606C}" type="presParOf" srcId="{48B6E104-1E75-4ECC-A51B-A24295C76B11}" destId="{AAEE71DB-BE61-4199-97CA-5B944D18DEA7}" srcOrd="2" destOrd="0" presId="urn:microsoft.com/office/officeart/2005/8/layout/vList3#1"/>
    <dgm:cxn modelId="{074FF276-A3A6-4072-9C85-64F85C8C2CEB}" type="presParOf" srcId="{AAEE71DB-BE61-4199-97CA-5B944D18DEA7}" destId="{3B76D635-D732-4DE5-A19C-75A7CD066879}" srcOrd="0" destOrd="0" presId="urn:microsoft.com/office/officeart/2005/8/layout/vList3#1"/>
    <dgm:cxn modelId="{6A2E07BF-06A3-4C1C-8E76-7B07D548D801}" type="presParOf" srcId="{AAEE71DB-BE61-4199-97CA-5B944D18DEA7}" destId="{291415A4-F14C-45E3-9B10-A836DE5D695A}" srcOrd="1" destOrd="0" presId="urn:microsoft.com/office/officeart/2005/8/layout/vList3#1"/>
    <dgm:cxn modelId="{39695D35-B751-4EF8-A27D-9F4D99185633}" type="presParOf" srcId="{48B6E104-1E75-4ECC-A51B-A24295C76B11}" destId="{1C2ADD02-8EA2-4262-8876-4FE6B03ED2AC}" srcOrd="3" destOrd="0" presId="urn:microsoft.com/office/officeart/2005/8/layout/vList3#1"/>
    <dgm:cxn modelId="{A2912305-363C-4A74-A245-A477480AB1C6}" type="presParOf" srcId="{48B6E104-1E75-4ECC-A51B-A24295C76B11}" destId="{B1A50973-1519-4963-BF8A-710E20D9B16C}" srcOrd="4" destOrd="0" presId="urn:microsoft.com/office/officeart/2005/8/layout/vList3#1"/>
    <dgm:cxn modelId="{97B2B01A-A488-4CA9-AC58-52D28B36879D}" type="presParOf" srcId="{B1A50973-1519-4963-BF8A-710E20D9B16C}" destId="{90227EC4-A269-4BD1-9CF2-A8C70D064C2A}" srcOrd="0" destOrd="0" presId="urn:microsoft.com/office/officeart/2005/8/layout/vList3#1"/>
    <dgm:cxn modelId="{567EC8FC-3CB2-452E-9B62-4B63FE002EDF}" type="presParOf" srcId="{B1A50973-1519-4963-BF8A-710E20D9B16C}" destId="{864A1C76-F4E8-41BE-BF40-B7366C9F5E19}" srcOrd="1" destOrd="0" presId="urn:microsoft.com/office/officeart/2005/8/layout/vList3#1"/>
    <dgm:cxn modelId="{54C4F517-29DC-4E03-A42F-921FAC51C462}" type="presParOf" srcId="{48B6E104-1E75-4ECC-A51B-A24295C76B11}" destId="{73E3BEA7-3A53-4FBA-8E23-0E028ACAFC0E}" srcOrd="5" destOrd="0" presId="urn:microsoft.com/office/officeart/2005/8/layout/vList3#1"/>
    <dgm:cxn modelId="{55FCF243-5B2D-465F-82B9-A1FAC913E534}" type="presParOf" srcId="{48B6E104-1E75-4ECC-A51B-A24295C76B11}" destId="{7227BC14-D09A-48CC-82F5-F88EE43DC098}" srcOrd="6" destOrd="0" presId="urn:microsoft.com/office/officeart/2005/8/layout/vList3#1"/>
    <dgm:cxn modelId="{B49875ED-7382-42C4-AB53-92BCEF52A451}" type="presParOf" srcId="{7227BC14-D09A-48CC-82F5-F88EE43DC098}" destId="{CD2382D5-E3FF-447A-8758-D54B518D9A81}" srcOrd="0" destOrd="0" presId="urn:microsoft.com/office/officeart/2005/8/layout/vList3#1"/>
    <dgm:cxn modelId="{24B97C15-D414-4A88-829C-51E0BC727799}" type="presParOf" srcId="{7227BC14-D09A-48CC-82F5-F88EE43DC098}" destId="{E8F12E4A-944A-4BA0-A858-5F0D955CA5B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DCDDA-265D-4892-B879-49DBEA69C74A}">
      <dsp:nvSpPr>
        <dsp:cNvPr id="0" name=""/>
        <dsp:cNvSpPr/>
      </dsp:nvSpPr>
      <dsp:spPr>
        <a:xfrm rot="10800000">
          <a:off x="1211095" y="0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Возбуждают, бодрят, повышают работоспособность и снижают утомление</a:t>
          </a:r>
        </a:p>
      </dsp:txBody>
      <dsp:txXfrm rot="10800000">
        <a:off x="1418502" y="0"/>
        <a:ext cx="3846433" cy="829627"/>
      </dsp:txXfrm>
    </dsp:sp>
    <dsp:sp modelId="{570EF60D-7268-4557-9510-5ED19EF9A5B9}">
      <dsp:nvSpPr>
        <dsp:cNvPr id="0" name=""/>
        <dsp:cNvSpPr/>
      </dsp:nvSpPr>
      <dsp:spPr>
        <a:xfrm>
          <a:off x="813673" y="1270"/>
          <a:ext cx="829627" cy="829627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1415A4-F14C-45E3-9B10-A836DE5D695A}">
      <dsp:nvSpPr>
        <dsp:cNvPr id="0" name=""/>
        <dsp:cNvSpPr/>
      </dsp:nvSpPr>
      <dsp:spPr>
        <a:xfrm rot="10800000">
          <a:off x="1228486" y="1078547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60960" rIns="113792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Успокаивают нервную систему и способствуют быстрому восстановлению работоспособности</a:t>
          </a:r>
        </a:p>
      </dsp:txBody>
      <dsp:txXfrm rot="10800000">
        <a:off x="1435893" y="1078547"/>
        <a:ext cx="3846433" cy="829627"/>
      </dsp:txXfrm>
    </dsp:sp>
    <dsp:sp modelId="{3B76D635-D732-4DE5-A19C-75A7CD066879}">
      <dsp:nvSpPr>
        <dsp:cNvPr id="0" name=""/>
        <dsp:cNvSpPr/>
      </dsp:nvSpPr>
      <dsp:spPr>
        <a:xfrm>
          <a:off x="813673" y="1078547"/>
          <a:ext cx="829627" cy="829627"/>
        </a:xfrm>
        <a:prstGeom prst="ellipse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4A1C76-F4E8-41BE-BF40-B7366C9F5E19}">
      <dsp:nvSpPr>
        <dsp:cNvPr id="0" name=""/>
        <dsp:cNvSpPr/>
      </dsp:nvSpPr>
      <dsp:spPr>
        <a:xfrm rot="10800000">
          <a:off x="1228486" y="2155825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Устраняют грусть и меланхолию</a:t>
          </a:r>
        </a:p>
      </dsp:txBody>
      <dsp:txXfrm rot="10800000">
        <a:off x="1435893" y="2155825"/>
        <a:ext cx="3846433" cy="829627"/>
      </dsp:txXfrm>
    </dsp:sp>
    <dsp:sp modelId="{90227EC4-A269-4BD1-9CF2-A8C70D064C2A}">
      <dsp:nvSpPr>
        <dsp:cNvPr id="0" name=""/>
        <dsp:cNvSpPr/>
      </dsp:nvSpPr>
      <dsp:spPr>
        <a:xfrm>
          <a:off x="813673" y="2155825"/>
          <a:ext cx="829627" cy="829627"/>
        </a:xfrm>
        <a:prstGeom prst="ellipse">
          <a:avLst/>
        </a:prstGeom>
        <a:solidFill>
          <a:srgbClr val="CD439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12E4A-944A-4BA0-A858-5F0D955CA5BA}">
      <dsp:nvSpPr>
        <dsp:cNvPr id="0" name=""/>
        <dsp:cNvSpPr/>
      </dsp:nvSpPr>
      <dsp:spPr>
        <a:xfrm rot="10800000">
          <a:off x="1228486" y="3233102"/>
          <a:ext cx="4053840" cy="82962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843" tIns="76200" rIns="14224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Тонизирует и лечит депрессию</a:t>
          </a:r>
        </a:p>
      </dsp:txBody>
      <dsp:txXfrm rot="10800000">
        <a:off x="1435893" y="3233102"/>
        <a:ext cx="3846433" cy="829627"/>
      </dsp:txXfrm>
    </dsp:sp>
    <dsp:sp modelId="{CD2382D5-E3FF-447A-8758-D54B518D9A81}">
      <dsp:nvSpPr>
        <dsp:cNvPr id="0" name=""/>
        <dsp:cNvSpPr/>
      </dsp:nvSpPr>
      <dsp:spPr>
        <a:xfrm>
          <a:off x="813673" y="3233102"/>
          <a:ext cx="829627" cy="829627"/>
        </a:xfrm>
        <a:prstGeom prst="ellipse">
          <a:avLst/>
        </a:prstGeom>
        <a:solidFill>
          <a:srgbClr val="DB920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00811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Ровеньская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общеобразовательная школа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Ровеньского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Белгородской области»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920880" cy="367240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индивидуального проекта:</a:t>
            </a:r>
          </a:p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«Влияние комнатных растений на здоровье человека»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Скочкова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Полина Романовна,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9 класса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9194"/>
            <a:ext cx="8640960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19369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влияние комнатных растений на здоровье человека.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 предположить, что комнатные растения влияют на здоровье человека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Цель работы и гипотеза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2571744"/>
            <a:ext cx="7408333" cy="36655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Провести анкетирование среди обучающихся с целью выявления их знаний о значении комнатных растениях в жизни человека.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Изучить и проанализировать материал о пользе и вреде комнатных растений для здоровья человека.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Создать информационный плакат «Польза и вред комнатных растений»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Задачи проекта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643050"/>
            <a:ext cx="7772400" cy="4357718"/>
          </a:xfrm>
        </p:spPr>
        <p:txBody>
          <a:bodyPr>
            <a:noAutofit/>
          </a:bodyPr>
          <a:lstStyle/>
          <a:p>
            <a:pPr algn="l"/>
            <a:r>
              <a:rPr lang="en-US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лечебными свойствами;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2.Чистят воздух;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3.Вырабатывают кислород;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4.Дают приятный запах;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5.Выделяют летучие соединения;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6.Помогают при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бессонице;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адаптогенными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свойствами;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8.Помогают справиться с одиночеством и депрессией.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620" y="599440"/>
            <a:ext cx="7787005" cy="1043305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Полезные свойства комнатных растений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071678"/>
            <a:ext cx="7772400" cy="4071966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1.Выделяют аллергены;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2.Обладают резким запахом;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3.Повышают влажность в доме;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4.Ядовиты для обитателей дома;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5.Индивидуальная непереносимость того или иного растения;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357167"/>
            <a:ext cx="7786742" cy="150019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Вредные свойства комнатных растений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392702"/>
            <a:ext cx="8643998" cy="5465298"/>
          </a:xfrm>
        </p:spPr>
        <p:txBody>
          <a:bodyPr>
            <a:normAutofit/>
          </a:bodyPr>
          <a:lstStyle/>
          <a:p>
            <a:pPr algn="l"/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357166"/>
            <a:ext cx="7786742" cy="100015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Влияние цветовой гаммы комнатных растений на здоровье человека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571604" y="18573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928802"/>
            <a:ext cx="8072494" cy="4357718"/>
          </a:xfrm>
        </p:spPr>
        <p:txBody>
          <a:bodyPr>
            <a:normAutofit/>
          </a:bodyPr>
          <a:lstStyle/>
          <a:p>
            <a:pPr algn="l"/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357166"/>
            <a:ext cx="8143932" cy="714380"/>
          </a:xfrm>
        </p:spPr>
        <p:txBody>
          <a:bodyPr>
            <a:normAutofit fontScale="92500"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Процентное содержание кислорода в воздухе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214422"/>
          <a:ext cx="8001056" cy="5170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8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61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1353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Концентрация в воздухе кислорода, %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Самочувствие человека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089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Оптимальное содержание в воздухе, отличное самочувствие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5722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21-18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Граница безопасного уровня, нормальное самочувствие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297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16-12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Учащение дыхания и пульса, головные боли, рассеянное внимание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297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12-9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Ухудшение мыслительных способностей, тошнота, повышение температуры тела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304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10 и ниже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Галлюцинации, потеря сознания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7890960" cy="4572032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85729"/>
            <a:ext cx="7858180" cy="92869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Процентное содержание углекислого газа в воздухе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214425"/>
          <a:ext cx="8143932" cy="5189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8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791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05043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Концентрация</a:t>
                      </a:r>
                      <a:r>
                        <a:rPr lang="ru-RU" sz="2000" b="1" kern="120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воздухе углекислого газа, %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Самочувствие человека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5920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0,038-0,04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Идеально для здоровья и хорошего самочувствия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3153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0,04-0,06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Нормальное количество воздуха. Рекомендовано для детских комнат, спален, офисных помещений, школ и детских садов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3153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0,06-0,1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Появляются жалобы на качество воздуха. У людей, страдающих астмой, могут учащаться приступы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41950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 и выше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Общий дискомфорт, слабость, головная боль, концентрация внимания падает на треть. Может привести к негативным изменениям в крови, также могут появиться проблемы с дыхательной и кровеносной системой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785926"/>
            <a:ext cx="4386024" cy="214713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1"/>
            <a:ext cx="8001056" cy="857256"/>
          </a:xfrm>
        </p:spPr>
        <p:txBody>
          <a:bodyPr>
            <a:normAutofit/>
          </a:bodyPr>
          <a:lstStyle/>
          <a:p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CDEF9A07-A5DD-D4F7-EC48-F261BC5DE3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931832626"/>
              </p:ext>
            </p:extLst>
          </p:nvPr>
        </p:nvGraphicFramePr>
        <p:xfrm>
          <a:off x="164680" y="332656"/>
          <a:ext cx="4504584" cy="3343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xmlns="" id="{3A4176CE-7E34-AE7A-1F74-84878D556B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375392576"/>
              </p:ext>
            </p:extLst>
          </p:nvPr>
        </p:nvGraphicFramePr>
        <p:xfrm>
          <a:off x="4429787" y="270952"/>
          <a:ext cx="4441393" cy="3662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xmlns="" id="{3C1F27A3-A3A7-5EFA-2E8F-17D09883F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718685410"/>
              </p:ext>
            </p:extLst>
          </p:nvPr>
        </p:nvGraphicFramePr>
        <p:xfrm>
          <a:off x="146808" y="3676004"/>
          <a:ext cx="4641215" cy="315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xmlns="" id="{D19FEF0B-BDFC-5FBF-E01C-318DD95DFA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294183915"/>
              </p:ext>
            </p:extLst>
          </p:nvPr>
        </p:nvGraphicFramePr>
        <p:xfrm>
          <a:off x="4429786" y="3737708"/>
          <a:ext cx="4441394" cy="2849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496</TotalTime>
  <Words>320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Муниципальное бюджетное общеобразовательное учреждение «Ровеньская основная общеобразовательная школа Ровеньского района Белгородской области»</vt:lpstr>
      <vt:lpstr>Цель работы и гипотеза</vt:lpstr>
      <vt:lpstr>Задачи проекта</vt:lpstr>
      <vt:lpstr>1.Обладают лечебными свойствами; 2.Чистят воздух; 3.Вырабатывают кислород; 4.Дают приятный запах; 5.Выделяют летучие соединения; 6.Помогают при бессонице; 7.Обладают адаптогенными свойствами; 8.Помогают справиться с одиночеством и депрессией.  </vt:lpstr>
      <vt:lpstr>1.Выделяют аллергены; 2.Обладают резким запахом; 3.Повышают влажность в доме; 4.Ядовиты для обитателей дома; 5.Индивидуальная непереносимость того или иного растения;</vt:lpstr>
      <vt:lpstr>Слайд 6</vt:lpstr>
      <vt:lpstr>Слайд 7</vt:lpstr>
      <vt:lpstr>Слайд 8</vt:lpstr>
      <vt:lpstr>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ОГБОУ «Ровеньская средняя общеобразовательная школа с углубленным изучением отдельных предметов» Белгородской области </dc:title>
  <dc:creator>user</dc:creator>
  <cp:lastModifiedBy>Пользователь Windows</cp:lastModifiedBy>
  <cp:revision>47</cp:revision>
  <dcterms:created xsi:type="dcterms:W3CDTF">2025-02-25T15:28:00Z</dcterms:created>
  <dcterms:modified xsi:type="dcterms:W3CDTF">2025-05-04T20:21:38Z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FAC5C2DC28744F4DBA31F03719044EBA_12</vt:lpwstr>
  </property>
  <property fmtid="{D5CDD505-2E9C-101B-9397-08002B2CF9AE}" pid="3" name="KSOProductBuildVer">
    <vt:lpwstr>1049-12.2.0.20795</vt:lpwstr>
  </property>
</Properties>
</file>